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43"/>
  </p:notesMasterIdLst>
  <p:sldIdLst>
    <p:sldId id="285" r:id="rId2"/>
    <p:sldId id="292" r:id="rId3"/>
    <p:sldId id="256" r:id="rId4"/>
    <p:sldId id="257" r:id="rId5"/>
    <p:sldId id="258" r:id="rId6"/>
    <p:sldId id="300" r:id="rId7"/>
    <p:sldId id="259" r:id="rId8"/>
    <p:sldId id="264" r:id="rId9"/>
    <p:sldId id="265" r:id="rId10"/>
    <p:sldId id="272" r:id="rId11"/>
    <p:sldId id="273" r:id="rId12"/>
    <p:sldId id="274" r:id="rId13"/>
    <p:sldId id="266" r:id="rId14"/>
    <p:sldId id="298" r:id="rId15"/>
    <p:sldId id="295" r:id="rId16"/>
    <p:sldId id="277" r:id="rId17"/>
    <p:sldId id="297" r:id="rId18"/>
    <p:sldId id="302" r:id="rId19"/>
    <p:sldId id="263" r:id="rId20"/>
    <p:sldId id="276" r:id="rId21"/>
    <p:sldId id="288" r:id="rId22"/>
    <p:sldId id="278" r:id="rId23"/>
    <p:sldId id="283" r:id="rId24"/>
    <p:sldId id="290" r:id="rId25"/>
    <p:sldId id="282" r:id="rId26"/>
    <p:sldId id="303" r:id="rId27"/>
    <p:sldId id="301" r:id="rId28"/>
    <p:sldId id="271" r:id="rId29"/>
    <p:sldId id="269" r:id="rId30"/>
    <p:sldId id="270" r:id="rId31"/>
    <p:sldId id="304" r:id="rId32"/>
    <p:sldId id="275" r:id="rId33"/>
    <p:sldId id="293" r:id="rId34"/>
    <p:sldId id="281" r:id="rId35"/>
    <p:sldId id="286" r:id="rId36"/>
    <p:sldId id="289" r:id="rId37"/>
    <p:sldId id="284" r:id="rId38"/>
    <p:sldId id="287" r:id="rId39"/>
    <p:sldId id="280" r:id="rId40"/>
    <p:sldId id="291" r:id="rId41"/>
    <p:sldId id="27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427D0D"/>
    <a:srgbClr val="5AAA12"/>
    <a:srgbClr val="656521"/>
    <a:srgbClr val="9B8731"/>
    <a:srgbClr val="AD922D"/>
    <a:srgbClr val="D0B44C"/>
    <a:srgbClr val="322C10"/>
    <a:srgbClr val="7F6F29"/>
    <a:srgbClr val="554A1B"/>
    <a:srgbClr val="201C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24" autoAdjust="0"/>
  </p:normalViewPr>
  <p:slideViewPr>
    <p:cSldViewPr>
      <p:cViewPr varScale="1">
        <p:scale>
          <a:sx n="52" d="100"/>
          <a:sy n="52" d="100"/>
        </p:scale>
        <p:origin x="-9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30125-3565-4EE4-AF10-EFA57DAA79DF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986E-7FBD-4FC6-9EC1-2DA2585BB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986E-7FBD-4FC6-9EC1-2DA2585BB3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crjcjdi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986E-7FBD-4FC6-9EC1-2DA2585BB39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AD7CB-44BD-4734-9C93-C0D4225AB03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F944-85AE-498A-8D51-BB6A480C7E0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A324E-941C-4139-BBE6-FEABE47DAD3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53DF9-6C82-4633-8C8E-39B479262A7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AEB6129-8F24-4CD1-B97D-66E8D54DA05E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3F8DE-09EA-4A1D-88D3-534A0435F8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E38FD-014C-4469-9C0C-C6B7023E7A4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CE39-ADEB-4291-AC55-60853296356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90E2C-E15E-4D5D-B400-FF9FC2C67D0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7B934-C01F-4EF9-8DC1-B4A591F51E8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CDF9-C5E2-49A4-85E8-33768E7C341D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AD25"/>
            </a:gs>
            <a:gs pos="50000">
              <a:srgbClr val="BBFE7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3D55C4F-3F8D-47C8-BF77-232F47E8CD7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2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3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2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86600" cy="1828800"/>
          </a:xfrm>
        </p:spPr>
        <p:txBody>
          <a:bodyPr>
            <a:normAutofit/>
          </a:bodyPr>
          <a:lstStyle/>
          <a:p>
            <a:pPr algn="ctr"/>
            <a:r>
              <a:rPr lang="ru-RU" sz="5500" dirty="0" smtClean="0">
                <a:solidFill>
                  <a:srgbClr val="D0B44C"/>
                </a:solidFill>
              </a:rPr>
              <a:t>Открытый урок по английскому языку</a:t>
            </a:r>
            <a:endParaRPr lang="ru-RU" sz="5500" dirty="0">
              <a:solidFill>
                <a:srgbClr val="D0B44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31840" y="2636912"/>
            <a:ext cx="3114676" cy="12784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 класс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3356992"/>
            <a:ext cx="7500990" cy="2071702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500" b="1" i="1" dirty="0" err="1" smtClean="0">
                <a:ln w="6350">
                  <a:noFill/>
                </a:ln>
                <a:solidFill>
                  <a:srgbClr val="AD922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Исламова</a:t>
            </a:r>
            <a:r>
              <a:rPr lang="ru-RU" sz="5500" b="1" i="1" dirty="0" smtClean="0">
                <a:ln w="6350">
                  <a:noFill/>
                </a:ln>
                <a:solidFill>
                  <a:srgbClr val="AD922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500" b="1" i="1" dirty="0" err="1" smtClean="0">
                <a:ln w="6350">
                  <a:noFill/>
                </a:ln>
                <a:solidFill>
                  <a:srgbClr val="AD922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Миляуша</a:t>
            </a:r>
            <a:r>
              <a:rPr lang="ru-RU" sz="5500" b="1" i="1" dirty="0" smtClean="0">
                <a:ln w="6350">
                  <a:noFill/>
                </a:ln>
                <a:solidFill>
                  <a:srgbClr val="AD922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500" b="1" i="1" dirty="0" err="1" smtClean="0">
                <a:ln w="6350">
                  <a:noFill/>
                </a:ln>
                <a:solidFill>
                  <a:srgbClr val="AD922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Шаеховна</a:t>
            </a:r>
            <a:endParaRPr kumimoji="0" lang="ru-RU" sz="5500" b="1" i="1" u="none" strike="noStrike" kern="1200" cap="none" spc="0" normalizeH="0" baseline="0" noProof="0" dirty="0">
              <a:ln w="6350">
                <a:noFill/>
              </a:ln>
              <a:solidFill>
                <a:srgbClr val="AD922D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043608" y="5517232"/>
            <a:ext cx="7215238" cy="99265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3500" b="1" dirty="0" smtClean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Казань 2017 г. Гимназия № 17</a:t>
            </a:r>
            <a:endParaRPr kumimoji="0" lang="ru-RU" sz="35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accent1">
                  <a:tint val="90000"/>
                  <a:satMod val="12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dirty="0" smtClean="0">
                <a:solidFill>
                  <a:schemeClr val="accent1">
                    <a:lumMod val="50000"/>
                  </a:schemeClr>
                </a:solidFill>
              </a:rPr>
              <a:t>Where does a snake live?</a:t>
            </a:r>
            <a:endParaRPr lang="ru-RU" sz="5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5" name="Picture 4" descr="gora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628775"/>
            <a:ext cx="2919412" cy="1711325"/>
          </a:xfrm>
          <a:noFill/>
        </p:spPr>
      </p:pic>
      <p:pic>
        <p:nvPicPr>
          <p:cNvPr id="13316" name="Picture 5" descr="vologda-photo-001-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221163"/>
            <a:ext cx="24463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1628775"/>
            <a:ext cx="256698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foto_ocean_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4292600"/>
            <a:ext cx="27781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Zmey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938" y="2924175"/>
            <a:ext cx="2392362" cy="20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68313" y="34290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71472" y="3500438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mountains</a:t>
            </a:r>
            <a:endParaRPr lang="ru-RU" dirty="0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623050" y="3714752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desert</a:t>
            </a:r>
            <a:endParaRPr lang="ru-RU" dirty="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563938" y="5084763"/>
            <a:ext cx="230346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</a:t>
            </a:r>
            <a:r>
              <a:rPr lang="en-US" sz="2500" b="1" dirty="0"/>
              <a:t>snake</a:t>
            </a:r>
            <a:endParaRPr lang="ru-RU" sz="2500" b="1" dirty="0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928662" y="6215082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river</a:t>
            </a:r>
            <a:endParaRPr lang="ru-RU" dirty="0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500826" y="6215082"/>
            <a:ext cx="320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</a:t>
            </a:r>
            <a:r>
              <a:rPr lang="en-US" dirty="0" smtClean="0"/>
              <a:t>ocean         </a:t>
            </a:r>
            <a:r>
              <a:rPr lang="en-US" dirty="0"/>
              <a:t>sea            </a:t>
            </a:r>
            <a:endParaRPr lang="ru-RU" dirty="0"/>
          </a:p>
        </p:txBody>
      </p:sp>
      <p:pic>
        <p:nvPicPr>
          <p:cNvPr id="14" name="Picture 6" descr="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628800"/>
            <a:ext cx="2638995" cy="199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</a:rPr>
              <a:t>Where does a crocodile live?</a:t>
            </a:r>
            <a:endParaRPr lang="ru-RU" sz="45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Picture 4" descr="foto_ocean_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228184" y="4365104"/>
            <a:ext cx="2733675" cy="1819275"/>
          </a:xfrm>
          <a:noFill/>
        </p:spPr>
      </p:pic>
      <p:pic>
        <p:nvPicPr>
          <p:cNvPr id="14340" name="Picture 5" descr="gora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556792"/>
            <a:ext cx="26225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1700213"/>
            <a:ext cx="256698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vologda-photo-001-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4437063"/>
            <a:ext cx="24463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%D1%83%D0%B3%D1%80%D1%8E%D0%BC%D1%8B%D0%B9-%D0%BA%D1%80%D0%BE%D0%BA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3071810"/>
            <a:ext cx="2711450" cy="204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857224" y="3286124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mountains</a:t>
            </a:r>
            <a:endParaRPr lang="ru-RU" dirty="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715140" y="3786190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desert</a:t>
            </a:r>
            <a:endParaRPr lang="ru-RU" dirty="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76600" y="5300663"/>
            <a:ext cx="26638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     </a:t>
            </a:r>
            <a:r>
              <a:rPr lang="en-US" sz="2500" b="1" dirty="0"/>
              <a:t>crocodile</a:t>
            </a:r>
            <a:endParaRPr lang="ru-RU" sz="2500" b="1" dirty="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786578" y="6286520"/>
            <a:ext cx="3132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ocean</a:t>
            </a:r>
            <a:r>
              <a:rPr lang="ru-RU" dirty="0" smtClean="0"/>
              <a:t>     </a:t>
            </a:r>
            <a:r>
              <a:rPr lang="en-US" dirty="0" smtClean="0"/>
              <a:t>sea</a:t>
            </a:r>
            <a:endParaRPr lang="ru-RU" dirty="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928662" y="628652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river</a:t>
            </a:r>
            <a:endParaRPr lang="ru-RU" dirty="0"/>
          </a:p>
        </p:txBody>
      </p:sp>
      <p:pic>
        <p:nvPicPr>
          <p:cNvPr id="13" name="Picture 7" descr="vologda-photo-001-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143380"/>
            <a:ext cx="2675696" cy="213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dirty="0" smtClean="0">
                <a:solidFill>
                  <a:schemeClr val="accent1">
                    <a:lumMod val="50000"/>
                  </a:schemeClr>
                </a:solidFill>
              </a:rPr>
              <a:t>Where does a camel live?</a:t>
            </a:r>
            <a:endParaRPr lang="ru-RU" sz="5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3" name="Picture 4" descr="gora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557338"/>
            <a:ext cx="2971800" cy="1741487"/>
          </a:xfrm>
          <a:noFill/>
        </p:spPr>
      </p:pic>
      <p:pic>
        <p:nvPicPr>
          <p:cNvPr id="15364" name="Picture 5" descr="vologda-photo-001-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5" y="4076700"/>
            <a:ext cx="2630516" cy="197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1412875"/>
            <a:ext cx="2566988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foto_ocean_4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4149725"/>
            <a:ext cx="27781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bactrianu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2708275"/>
            <a:ext cx="2209800" cy="22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348038" y="5084763"/>
            <a:ext cx="208756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dirty="0"/>
              <a:t> </a:t>
            </a:r>
            <a:r>
              <a:rPr lang="en-US" sz="2500" b="1" dirty="0" smtClean="0"/>
              <a:t> </a:t>
            </a:r>
            <a:r>
              <a:rPr lang="en-US" sz="2500" b="1" dirty="0"/>
              <a:t>camel</a:t>
            </a:r>
            <a:endParaRPr lang="ru-RU" sz="2500" b="1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215074" y="35004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desert</a:t>
            </a:r>
            <a:endParaRPr lang="ru-RU" dirty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072198" y="6215082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</a:t>
            </a:r>
            <a:r>
              <a:rPr lang="en-US" dirty="0" smtClean="0"/>
              <a:t>cean        </a:t>
            </a:r>
            <a:r>
              <a:rPr lang="en-US" dirty="0"/>
              <a:t>sea</a:t>
            </a:r>
            <a:endParaRPr lang="ru-RU" dirty="0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71472" y="34290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mountains</a:t>
            </a:r>
            <a:endParaRPr lang="ru-RU" dirty="0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857224" y="6072206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river</a:t>
            </a:r>
            <a:endParaRPr lang="ru-RU" dirty="0"/>
          </a:p>
        </p:txBody>
      </p:sp>
      <p:pic>
        <p:nvPicPr>
          <p:cNvPr id="13" name="Picture 6" descr="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1412776"/>
            <a:ext cx="2566988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dirty="0" smtClean="0">
                <a:solidFill>
                  <a:schemeClr val="accent1">
                    <a:lumMod val="50000"/>
                  </a:schemeClr>
                </a:solidFill>
              </a:rPr>
              <a:t>Where does a whale live?</a:t>
            </a:r>
            <a:endParaRPr lang="ru-RU" sz="5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7" name="Picture 4" descr="gora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827213"/>
            <a:ext cx="2919412" cy="1711325"/>
          </a:xfrm>
          <a:noFill/>
        </p:spPr>
      </p:pic>
      <p:pic>
        <p:nvPicPr>
          <p:cNvPr id="16388" name="Picture 5" descr="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1484313"/>
            <a:ext cx="2566988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foto_ocean_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4221163"/>
            <a:ext cx="263366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vologda-photo-001-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4221163"/>
            <a:ext cx="24463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whale_yacht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2928934"/>
            <a:ext cx="2257425" cy="21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708400" y="5373688"/>
            <a:ext cx="2159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500" b="1" dirty="0" smtClean="0"/>
              <a:t>whale</a:t>
            </a:r>
            <a:endParaRPr lang="ru-RU" sz="2500" b="1" dirty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478588" y="350043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desert</a:t>
            </a:r>
            <a:endParaRPr lang="ru-RU" dirty="0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643702" y="6143644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ocean      sea</a:t>
            </a:r>
            <a:endParaRPr lang="ru-RU" dirty="0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57224" y="3643314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mountains</a:t>
            </a:r>
            <a:endParaRPr lang="ru-RU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857224" y="6143644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  river</a:t>
            </a:r>
            <a:endParaRPr lang="ru-RU" dirty="0"/>
          </a:p>
        </p:txBody>
      </p:sp>
      <p:pic>
        <p:nvPicPr>
          <p:cNvPr id="13" name="Picture 7" descr="foto_ocean_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4221088"/>
            <a:ext cx="270567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201C0A"/>
                </a:solidFill>
                <a:effectLst/>
              </a:rPr>
              <a:t>Hello! My name is </a:t>
            </a:r>
            <a:r>
              <a:rPr lang="en-US" sz="3600" i="1" dirty="0" err="1" smtClean="0">
                <a:solidFill>
                  <a:srgbClr val="201C0A"/>
                </a:solidFill>
                <a:effectLst/>
              </a:rPr>
              <a:t>Bravy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. I live in the forest with my friends. They are bears, foxes,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wolves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>,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ants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>, 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snakes, and others. 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/>
            </a:r>
            <a:br>
              <a:rPr lang="ru-RU" sz="3600" i="1" dirty="0" smtClean="0">
                <a:solidFill>
                  <a:srgbClr val="201C0A"/>
                </a:solidFill>
                <a:effectLst/>
              </a:rPr>
            </a:br>
            <a:r>
              <a:rPr lang="en-US" sz="3600" i="1" dirty="0" smtClean="0">
                <a:solidFill>
                  <a:srgbClr val="201C0A"/>
                </a:solidFill>
                <a:effectLst/>
              </a:rPr>
              <a:t>I’m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faster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than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a snail, but I’m 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slower than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a cheetah. I’m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shorter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than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a giraffe, but I’m 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taller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than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a tortoise. I have got the longest ears in our forest. I have got the shortest tail and the funniest mouth. I have got the nicest eyes. I like to play with my friends. </a:t>
            </a:r>
            <a:r>
              <a:rPr lang="en-US" sz="2400" i="1" dirty="0" smtClean="0">
                <a:solidFill>
                  <a:srgbClr val="201C0A"/>
                </a:solidFill>
                <a:effectLst/>
              </a:rPr>
              <a:t>(questions)</a:t>
            </a:r>
            <a:endParaRPr lang="ru-RU" sz="2400" dirty="0">
              <a:solidFill>
                <a:srgbClr val="201C0A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6000" dirty="0" smtClean="0"/>
              <a:t>Put the right form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73325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600" dirty="0" smtClean="0">
              <a:solidFill>
                <a:srgbClr val="1A1708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1A1708"/>
                </a:solidFill>
              </a:rPr>
              <a:t>1).The dog is (smart) … the crocodile.</a:t>
            </a:r>
            <a:endParaRPr lang="ru-RU" b="1" dirty="0" smtClean="0">
              <a:solidFill>
                <a:srgbClr val="1A1708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1A1708"/>
                </a:solidFill>
              </a:rPr>
              <a:t>1</a:t>
            </a:r>
            <a:r>
              <a:rPr lang="en-US" b="1" dirty="0" smtClean="0">
                <a:solidFill>
                  <a:srgbClr val="1A1708"/>
                </a:solidFill>
              </a:rPr>
              <a:t>)</a:t>
            </a:r>
            <a:r>
              <a:rPr lang="ru-RU" b="1" dirty="0" smtClean="0">
                <a:solidFill>
                  <a:srgbClr val="1A1708"/>
                </a:solidFill>
              </a:rPr>
              <a:t>. </a:t>
            </a:r>
            <a:r>
              <a:rPr lang="en-US" b="1" dirty="0" smtClean="0">
                <a:solidFill>
                  <a:srgbClr val="1A1708"/>
                </a:solidFill>
              </a:rPr>
              <a:t>The dog is smarter than the crocodile.</a:t>
            </a:r>
            <a:endParaRPr lang="ru-RU" b="1" dirty="0" smtClean="0">
              <a:solidFill>
                <a:srgbClr val="1A1708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1A1708"/>
                </a:solidFill>
              </a:rPr>
              <a:t>2</a:t>
            </a:r>
            <a:r>
              <a:rPr lang="en-US" b="1" dirty="0" smtClean="0">
                <a:solidFill>
                  <a:srgbClr val="1A1708"/>
                </a:solidFill>
              </a:rPr>
              <a:t>).The dolphin is (kind) … the tiger.</a:t>
            </a:r>
            <a:endParaRPr lang="ru-RU" b="1" dirty="0" smtClean="0">
              <a:solidFill>
                <a:srgbClr val="1A1708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1A1708"/>
                </a:solidFill>
              </a:rPr>
              <a:t>2</a:t>
            </a:r>
            <a:r>
              <a:rPr lang="en-US" b="1" dirty="0" smtClean="0">
                <a:solidFill>
                  <a:srgbClr val="1A1708"/>
                </a:solidFill>
              </a:rPr>
              <a:t>).The dolphin is kinder than the tiger.</a:t>
            </a:r>
            <a:endParaRPr lang="ru-RU" b="1" dirty="0" smtClean="0">
              <a:solidFill>
                <a:srgbClr val="1A1708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1A1708"/>
                </a:solidFill>
              </a:rPr>
              <a:t>3).The mouse is (small) … the dog.</a:t>
            </a:r>
            <a:endParaRPr lang="ru-RU" b="1" dirty="0" smtClean="0">
              <a:solidFill>
                <a:srgbClr val="1A1708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1A1708"/>
                </a:solidFill>
              </a:rPr>
              <a:t>3).The mouse is smaller than the dog. </a:t>
            </a:r>
            <a:endParaRPr lang="ru-RU" b="1" dirty="0" smtClean="0">
              <a:solidFill>
                <a:srgbClr val="1A1708"/>
              </a:solidFill>
            </a:endParaRPr>
          </a:p>
          <a:p>
            <a:pPr>
              <a:buNone/>
            </a:pPr>
            <a:endParaRPr lang="ru-RU" sz="2600" dirty="0" smtClean="0">
              <a:solidFill>
                <a:srgbClr val="1A1708"/>
              </a:solidFill>
            </a:endParaRPr>
          </a:p>
          <a:p>
            <a:pPr>
              <a:buNone/>
            </a:pPr>
            <a:r>
              <a:rPr lang="en-US" sz="3200" b="1" i="1" dirty="0" smtClean="0">
                <a:solidFill>
                  <a:srgbClr val="1A1708"/>
                </a:solidFill>
              </a:rPr>
              <a:t>Now make up your own sentences</a:t>
            </a:r>
            <a:r>
              <a:rPr lang="en-US" sz="2600" dirty="0" smtClean="0">
                <a:solidFill>
                  <a:srgbClr val="1A1708"/>
                </a:solidFill>
              </a:rPr>
              <a:t>.</a:t>
            </a:r>
            <a:endParaRPr lang="ru-RU" sz="2600" dirty="0">
              <a:solidFill>
                <a:srgbClr val="1A17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201C0A"/>
                </a:solidFill>
                <a:effectLst/>
              </a:rPr>
              <a:t>Compare these animals, using adjectives </a:t>
            </a:r>
            <a:r>
              <a:rPr lang="ru-RU" sz="3000" dirty="0" smtClean="0">
                <a:solidFill>
                  <a:srgbClr val="201C0A"/>
                </a:solidFill>
                <a:effectLst/>
              </a:rPr>
              <a:t>:</a:t>
            </a:r>
            <a:r>
              <a:rPr lang="en-US" sz="3000" dirty="0" smtClean="0">
                <a:solidFill>
                  <a:srgbClr val="201C0A"/>
                </a:solidFill>
                <a:effectLst/>
              </a:rPr>
              <a:t> (strong, weak, big, small, kind, fat, thin, clever</a:t>
            </a:r>
            <a:r>
              <a:rPr lang="ru-RU" sz="3000" dirty="0" smtClean="0">
                <a:solidFill>
                  <a:srgbClr val="201C0A"/>
                </a:solidFill>
                <a:effectLst/>
              </a:rPr>
              <a:t>.</a:t>
            </a:r>
            <a:r>
              <a:rPr lang="en-US" sz="3000" dirty="0" smtClean="0">
                <a:solidFill>
                  <a:srgbClr val="201C0A"/>
                </a:solidFill>
                <a:effectLst/>
              </a:rPr>
              <a:t>)</a:t>
            </a:r>
            <a:endParaRPr lang="ru-RU" sz="3000" dirty="0">
              <a:solidFill>
                <a:srgbClr val="201C0A"/>
              </a:solidFill>
              <a:effectLst/>
            </a:endParaRPr>
          </a:p>
        </p:txBody>
      </p:sp>
      <p:pic>
        <p:nvPicPr>
          <p:cNvPr id="24578" name="Picture 2" descr="http://vet-cremator.ru/img3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2304256" cy="1843405"/>
          </a:xfrm>
          <a:prstGeom prst="rect">
            <a:avLst/>
          </a:prstGeom>
          <a:noFill/>
        </p:spPr>
      </p:pic>
      <p:pic>
        <p:nvPicPr>
          <p:cNvPr id="24584" name="Picture 8" descr="http://hdwallpapers8k.com/wp-content/uploads/lonely-wolf-animal-hd-wallpaper-1920x1080-21668-128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880320" cy="1800200"/>
          </a:xfrm>
          <a:prstGeom prst="rect">
            <a:avLst/>
          </a:prstGeom>
          <a:noFill/>
        </p:spPr>
      </p:pic>
      <p:pic>
        <p:nvPicPr>
          <p:cNvPr id="24588" name="Picture 12" descr="http://wallpaperscraft.ru/image/zayac_rusak_vzglyad_84208_1920x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2869068" cy="1800200"/>
          </a:xfrm>
          <a:prstGeom prst="rect">
            <a:avLst/>
          </a:prstGeom>
          <a:noFill/>
        </p:spPr>
      </p:pic>
      <p:pic>
        <p:nvPicPr>
          <p:cNvPr id="24592" name="Picture 16" descr="http://www.kartinkijane.ru/pic/201503/1920x1080/kartinkijane.ru-836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09120"/>
            <a:ext cx="2432271" cy="1584175"/>
          </a:xfrm>
          <a:prstGeom prst="rect">
            <a:avLst/>
          </a:prstGeom>
          <a:noFill/>
        </p:spPr>
      </p:pic>
      <p:pic>
        <p:nvPicPr>
          <p:cNvPr id="24594" name="Picture 18" descr="http://333v.ru/uploads/8e/8ed16c92ec2cfd21c2ee6dbecebd16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348880"/>
            <a:ext cx="2995533" cy="1872208"/>
          </a:xfrm>
          <a:prstGeom prst="rect">
            <a:avLst/>
          </a:prstGeom>
          <a:noFill/>
        </p:spPr>
      </p:pic>
      <p:pic>
        <p:nvPicPr>
          <p:cNvPr id="24596" name="Picture 20" descr="http://review-planet.ru/wp-content/uploads/2012/05/9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365104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201C0A"/>
                </a:solidFill>
                <a:effectLst/>
              </a:rPr>
              <a:t>Hello! My name is </a:t>
            </a:r>
            <a:r>
              <a:rPr lang="en-US" sz="3600" i="1" dirty="0" err="1" smtClean="0">
                <a:solidFill>
                  <a:srgbClr val="201C0A"/>
                </a:solidFill>
                <a:effectLst/>
              </a:rPr>
              <a:t>Bravy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. I live in the forest with my friends. They are bears, wolves, foxes, ants, snakes and others. 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/>
            </a:r>
            <a:br>
              <a:rPr lang="ru-RU" sz="3600" i="1" dirty="0" smtClean="0">
                <a:solidFill>
                  <a:srgbClr val="201C0A"/>
                </a:solidFill>
                <a:effectLst/>
              </a:rPr>
            </a:br>
            <a:r>
              <a:rPr lang="en-US" sz="3600" i="1" dirty="0" smtClean="0">
                <a:solidFill>
                  <a:srgbClr val="201C0A"/>
                </a:solidFill>
                <a:effectLst/>
              </a:rPr>
              <a:t>I’m faster than a snail, but I’m  slower than a cheetah. I’m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shorter than a giraffe, but I’m  taller than a tortoise. </a:t>
            </a:r>
            <a:br>
              <a:rPr lang="en-US" sz="3600" i="1" dirty="0" smtClean="0">
                <a:solidFill>
                  <a:srgbClr val="201C0A"/>
                </a:solidFill>
                <a:effectLst/>
              </a:rPr>
            </a:br>
            <a:r>
              <a:rPr lang="en-US" sz="3600" i="1" dirty="0" smtClean="0">
                <a:solidFill>
                  <a:srgbClr val="201C0A"/>
                </a:solidFill>
                <a:effectLst/>
              </a:rPr>
              <a:t>I have got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the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longest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ears in our forest. I have got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the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shortest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tail,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the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funniest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mouth and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the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u="sng" dirty="0" smtClean="0">
                <a:solidFill>
                  <a:srgbClr val="201C0A"/>
                </a:solidFill>
                <a:effectLst/>
              </a:rPr>
              <a:t>nicest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 eyes. I like to play with my friends.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ru-RU" sz="2400" i="1" dirty="0" smtClean="0">
                <a:solidFill>
                  <a:srgbClr val="201C0A"/>
                </a:solidFill>
                <a:effectLst/>
              </a:rPr>
              <a:t>(</a:t>
            </a:r>
            <a:r>
              <a:rPr lang="en-US" sz="2400" i="1" dirty="0" smtClean="0">
                <a:solidFill>
                  <a:srgbClr val="201C0A"/>
                </a:solidFill>
                <a:effectLst/>
              </a:rPr>
              <a:t>questions)</a:t>
            </a:r>
            <a:endParaRPr lang="ru-RU" sz="2400" dirty="0">
              <a:solidFill>
                <a:srgbClr val="201C0A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365104"/>
            <a:ext cx="8712968" cy="792088"/>
          </a:xfrm>
        </p:spPr>
        <p:txBody>
          <a:bodyPr>
            <a:noAutofit/>
          </a:bodyPr>
          <a:lstStyle/>
          <a:p>
            <a:pPr algn="l"/>
            <a:r>
              <a:rPr lang="en-US" sz="3600" i="1" cap="none" dirty="0" smtClean="0">
                <a:solidFill>
                  <a:srgbClr val="201C0A"/>
                </a:solidFill>
                <a:effectLst/>
              </a:rPr>
              <a:t>The cheetah is the fastest in the world.</a:t>
            </a:r>
            <a:endParaRPr lang="ru-RU" sz="3600" i="1" cap="none" dirty="0" smtClean="0">
              <a:solidFill>
                <a:srgbClr val="201C0A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128992" cy="792088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554A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the right form</a:t>
            </a:r>
            <a:endParaRPr lang="ru-RU" sz="4500" b="1" dirty="0">
              <a:solidFill>
                <a:srgbClr val="554A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196752"/>
            <a:ext cx="704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n w="6350">
                  <a:noFill/>
                </a:ln>
                <a:solidFill>
                  <a:srgbClr val="201C0A"/>
                </a:solidFill>
                <a:latin typeface="Lucida Sans"/>
                <a:ea typeface="+mj-ea"/>
                <a:cs typeface="+mj-cs"/>
              </a:rPr>
              <a:t>The  snail is </a:t>
            </a:r>
            <a:r>
              <a:rPr lang="ru-RU" sz="3600" b="1" i="1" dirty="0" smtClean="0">
                <a:ln w="6350">
                  <a:noFill/>
                </a:ln>
                <a:solidFill>
                  <a:srgbClr val="201C0A"/>
                </a:solidFill>
                <a:latin typeface="Arial"/>
                <a:ea typeface="+mj-ea"/>
                <a:cs typeface="+mj-cs"/>
              </a:rPr>
              <a:t>…</a:t>
            </a:r>
            <a:r>
              <a:rPr lang="en-US" sz="3600" b="1" i="1" dirty="0" smtClean="0">
                <a:ln w="6350">
                  <a:noFill/>
                </a:ln>
                <a:solidFill>
                  <a:srgbClr val="201C0A"/>
                </a:solidFill>
                <a:latin typeface="Lucida Sans"/>
                <a:ea typeface="+mj-ea"/>
                <a:cs typeface="+mj-cs"/>
              </a:rPr>
              <a:t> (slow) of all.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84482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n w="6350">
                  <a:noFill/>
                </a:ln>
                <a:solidFill>
                  <a:srgbClr val="201C0A"/>
                </a:solidFill>
                <a:latin typeface="Lucida Sans"/>
                <a:ea typeface="+mj-ea"/>
                <a:cs typeface="+mj-cs"/>
              </a:rPr>
              <a:t>The snail is the slowest of all.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420888"/>
            <a:ext cx="7997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n w="6350">
                  <a:noFill/>
                </a:ln>
                <a:solidFill>
                  <a:srgbClr val="201C0A"/>
                </a:solidFill>
                <a:latin typeface="Lucida Sans"/>
                <a:ea typeface="+mj-ea"/>
                <a:cs typeface="+mj-cs"/>
              </a:rPr>
              <a:t>The dolphin is </a:t>
            </a:r>
            <a:r>
              <a:rPr lang="ru-RU" sz="3600" b="1" i="1" dirty="0" smtClean="0">
                <a:ln w="6350">
                  <a:noFill/>
                </a:ln>
                <a:solidFill>
                  <a:srgbClr val="201C0A"/>
                </a:solidFill>
                <a:latin typeface="Arial"/>
                <a:ea typeface="+mj-ea"/>
                <a:cs typeface="+mj-cs"/>
              </a:rPr>
              <a:t>…</a:t>
            </a:r>
            <a:r>
              <a:rPr lang="en-US" sz="3600" b="1" i="1" dirty="0" smtClean="0">
                <a:ln w="6350">
                  <a:noFill/>
                </a:ln>
                <a:solidFill>
                  <a:srgbClr val="201C0A"/>
                </a:solidFill>
                <a:latin typeface="Lucida Sans"/>
                <a:ea typeface="+mj-ea"/>
                <a:cs typeface="+mj-cs"/>
              </a:rPr>
              <a:t> (kind) of all.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068960"/>
            <a:ext cx="7495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n w="6350">
                  <a:noFill/>
                </a:ln>
                <a:solidFill>
                  <a:srgbClr val="201C0A"/>
                </a:solidFill>
                <a:latin typeface="Lucida Sans"/>
                <a:ea typeface="+mj-ea"/>
                <a:cs typeface="+mj-cs"/>
              </a:rPr>
              <a:t>The dolphin is the kindest of all.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37890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n w="6350">
                  <a:noFill/>
                </a:ln>
                <a:solidFill>
                  <a:srgbClr val="201C0A"/>
                </a:solidFill>
                <a:latin typeface="Lucida Sans"/>
                <a:ea typeface="+mj-ea"/>
                <a:cs typeface="+mj-cs"/>
              </a:rPr>
              <a:t>The cheetah is </a:t>
            </a:r>
            <a:r>
              <a:rPr lang="ru-RU" sz="3600" b="1" i="1" dirty="0" smtClean="0">
                <a:ln w="6350">
                  <a:noFill/>
                </a:ln>
                <a:solidFill>
                  <a:srgbClr val="201C0A"/>
                </a:solidFill>
                <a:latin typeface="Arial"/>
                <a:ea typeface="+mj-ea"/>
                <a:cs typeface="+mj-cs"/>
              </a:rPr>
              <a:t>…</a:t>
            </a:r>
            <a:r>
              <a:rPr lang="en-US" sz="3600" b="1" i="1" dirty="0" smtClean="0">
                <a:ln w="6350">
                  <a:noFill/>
                </a:ln>
                <a:solidFill>
                  <a:srgbClr val="201C0A"/>
                </a:solidFill>
                <a:latin typeface="Lucida Sans"/>
                <a:ea typeface="+mj-ea"/>
                <a:cs typeface="+mj-cs"/>
              </a:rPr>
              <a:t> (fast) in the world.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27584" y="5373216"/>
            <a:ext cx="8712968" cy="792088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ln w="6350">
                  <a:noFill/>
                </a:ln>
                <a:solidFill>
                  <a:srgbClr val="201C0A"/>
                </a:solidFill>
                <a:latin typeface="+mj-lt"/>
                <a:ea typeface="+mj-ea"/>
                <a:cs typeface="+mj-cs"/>
              </a:rPr>
              <a:t>Now make up your own </a:t>
            </a:r>
            <a:r>
              <a:rPr lang="en-US" sz="3600" b="1" i="1" dirty="0" err="1" smtClean="0">
                <a:ln w="6350">
                  <a:noFill/>
                </a:ln>
                <a:solidFill>
                  <a:srgbClr val="201C0A"/>
                </a:solidFill>
                <a:latin typeface="+mj-lt"/>
                <a:ea typeface="+mj-ea"/>
                <a:cs typeface="+mj-cs"/>
              </a:rPr>
              <a:t>senteces</a:t>
            </a:r>
            <a:r>
              <a:rPr lang="en-US" sz="3600" i="1" dirty="0" smtClean="0">
                <a:ln w="6350">
                  <a:noFill/>
                </a:ln>
                <a:solidFill>
                  <a:srgbClr val="201C0A"/>
                </a:solidFill>
                <a:latin typeface="+mj-lt"/>
                <a:ea typeface="+mj-ea"/>
                <a:cs typeface="+mj-cs"/>
              </a:rPr>
              <a:t>.</a:t>
            </a:r>
            <a:endParaRPr kumimoji="0" lang="ru-RU" sz="3600" i="1" u="none" strike="noStrike" kern="1200" cap="none" spc="0" normalizeH="0" baseline="0" noProof="0" dirty="0" smtClean="0">
              <a:ln w="6350">
                <a:noFill/>
              </a:ln>
              <a:solidFill>
                <a:srgbClr val="201C0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5000" dirty="0" smtClean="0">
                <a:solidFill>
                  <a:srgbClr val="427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5000" dirty="0" smtClean="0">
                <a:solidFill>
                  <a:srgbClr val="427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up anyone who is the (tallest, strongest, cleverest, fastest, slimmest</a:t>
            </a:r>
            <a:r>
              <a:rPr lang="ru-RU" sz="5000" dirty="0" smtClean="0">
                <a:solidFill>
                  <a:srgbClr val="427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000" dirty="0" smtClean="0">
                <a:solidFill>
                  <a:srgbClr val="427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happiest…) in your group.</a:t>
            </a:r>
            <a:endParaRPr lang="ru-RU" sz="5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201C0A"/>
                </a:solidFill>
                <a:effectLst/>
              </a:rPr>
              <a:t>Hello! My name is </a:t>
            </a:r>
            <a:r>
              <a:rPr lang="en-US" sz="3600" i="1" dirty="0" err="1" smtClean="0">
                <a:solidFill>
                  <a:srgbClr val="201C0A"/>
                </a:solidFill>
                <a:effectLst/>
              </a:rPr>
              <a:t>Bravy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. I live in the forest with my friends. They are bears, foxes, wolves, ants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>, 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snakes and others. 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/>
            </a:r>
            <a:br>
              <a:rPr lang="ru-RU" sz="3600" i="1" dirty="0" smtClean="0">
                <a:solidFill>
                  <a:srgbClr val="201C0A"/>
                </a:solidFill>
                <a:effectLst/>
              </a:rPr>
            </a:br>
            <a:r>
              <a:rPr lang="en-US" sz="3600" i="1" dirty="0" smtClean="0">
                <a:solidFill>
                  <a:srgbClr val="201C0A"/>
                </a:solidFill>
                <a:effectLst/>
              </a:rPr>
              <a:t>I’m faster than a snail, but I’m  slower than a cheetah. I’m</a:t>
            </a:r>
            <a:r>
              <a:rPr lang="ru-RU" sz="3600" i="1" dirty="0" smtClean="0">
                <a:solidFill>
                  <a:srgbClr val="201C0A"/>
                </a:solidFill>
                <a:effectLst/>
              </a:rPr>
              <a:t> </a:t>
            </a:r>
            <a:r>
              <a:rPr lang="en-US" sz="3600" i="1" dirty="0" smtClean="0">
                <a:solidFill>
                  <a:srgbClr val="201C0A"/>
                </a:solidFill>
                <a:effectLst/>
              </a:rPr>
              <a:t>shorter than a giraffe, but I’m  taller than a tortoise. I have got the longest ears and the shortest tail. I have got the funniest mouth and the nicest eyes. I like to play with my friends.</a:t>
            </a:r>
            <a:br>
              <a:rPr lang="en-US" sz="3600" i="1" dirty="0" smtClean="0">
                <a:solidFill>
                  <a:srgbClr val="201C0A"/>
                </a:solidFill>
                <a:effectLst/>
              </a:rPr>
            </a:br>
            <a:r>
              <a:rPr lang="ru-RU" sz="1800" i="1" dirty="0" smtClean="0">
                <a:solidFill>
                  <a:srgbClr val="201C0A"/>
                </a:solidFill>
                <a:effectLst/>
              </a:rPr>
              <a:t>(</a:t>
            </a:r>
            <a:r>
              <a:rPr lang="en-US" sz="1800" i="1" dirty="0" smtClean="0">
                <a:solidFill>
                  <a:srgbClr val="201C0A"/>
                </a:solidFill>
                <a:effectLst/>
              </a:rPr>
              <a:t>questions)</a:t>
            </a:r>
            <a:endParaRPr lang="ru-RU" sz="1800" dirty="0">
              <a:solidFill>
                <a:srgbClr val="201C0A"/>
              </a:solidFill>
              <a:effectLst/>
            </a:endParaRPr>
          </a:p>
        </p:txBody>
      </p:sp>
      <p:pic>
        <p:nvPicPr>
          <p:cNvPr id="39938" name="Picture 2" descr="https://cdn.pixabay.com/photo/2013/07/12/12/58/mail-146645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14886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US" sz="4500" dirty="0" smtClean="0"/>
              <a:t>Funny, big, nice, tall,  fast, strong, fat</a:t>
            </a:r>
            <a:endParaRPr lang="ru-RU" sz="4500" dirty="0"/>
          </a:p>
        </p:txBody>
      </p:sp>
      <p:pic>
        <p:nvPicPr>
          <p:cNvPr id="4" name="Содержимое 3" descr="https://ds02.infourok.ru/uploads/ex/03f1/000399e8-3bad9d7b/img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628800"/>
            <a:ext cx="83529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laginlib.org.ua/blog/wp-content/uploads/2016/06/1427523074-587626-18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6515145" cy="407196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in the sea. I eat fish. I am the fastest swimmer. I am very kind and clever. What am I ?</a:t>
            </a:r>
            <a:endParaRPr lang="ru-RU" sz="37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allperz.com/wp-content/uploads/2017/10/12/wallperz.com-20171012170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000924" cy="428627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in the jungle. I am fast but the cheetah is faster than me. I am a king of the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jungle.I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eat meat.   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otohomka.ru/images/Dec/02/34d2eebc7ebbe23006cb7367c0990d8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6072231" cy="403827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0880" cy="1143000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in the 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mountains in China.  I can reach 150 kilos. I eat bamboo. What am I ?</a:t>
            </a:r>
            <a:endParaRPr lang="ru-RU" sz="37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3.404content.com/1/3A/A5/1154366194902107640/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715040" cy="38100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in the jungle. I am longer than the lizard. I 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have 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got 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no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legs. I can eat the cow .</a:t>
            </a:r>
            <a:endParaRPr lang="ru-RU" sz="37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-nus-1.pinme.ru/tumb/600/photo/2b/cf/2bcfb7bdd84dd556f11f810ea980cf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5643602" cy="37624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near the river.  I am smaller than a tortoise. I eat leaves. I’m the 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weakest in the world. </a:t>
            </a:r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What am I ?</a:t>
            </a:r>
            <a:endParaRPr lang="ru-RU" sz="37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up your own riddles</a:t>
            </a:r>
            <a:endParaRPr lang="ru-RU" dirty="0"/>
          </a:p>
        </p:txBody>
      </p:sp>
      <p:pic>
        <p:nvPicPr>
          <p:cNvPr id="15362" name="Picture 2" descr="http://minbebis.com/blogg/fambergner/files/2013/03/f%C3%B6rvir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4309679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3240360" cy="1512168"/>
          </a:xfrm>
        </p:spPr>
        <p:txBody>
          <a:bodyPr>
            <a:normAutofit fontScale="90000"/>
          </a:bodyPr>
          <a:lstStyle/>
          <a:p>
            <a:r>
              <a:rPr lang="en-US" sz="3300" dirty="0" smtClean="0">
                <a:solidFill>
                  <a:srgbClr val="554A1B"/>
                </a:solidFill>
              </a:rPr>
              <a:t>What does it look like?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2840360" cy="1249430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cap="all" dirty="0" smtClean="0">
                <a:ln w="6350">
                  <a:noFill/>
                </a:ln>
                <a:solidFill>
                  <a:srgbClr val="554A1B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can it do?</a:t>
            </a:r>
            <a:endParaRPr lang="ru-RU" sz="3300" b="1" cap="all" dirty="0" smtClean="0">
              <a:ln w="6350">
                <a:noFill/>
              </a:ln>
              <a:solidFill>
                <a:srgbClr val="554A1B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300" b="1" cap="all" dirty="0" smtClean="0">
                <a:ln w="6350">
                  <a:noFill/>
                </a:ln>
                <a:solidFill>
                  <a:srgbClr val="322C1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Choose an animal, answer the questions and say about it</a:t>
            </a:r>
            <a:endParaRPr lang="ru-RU" sz="3300" b="1" cap="all" dirty="0">
              <a:ln w="6350">
                <a:noFill/>
              </a:ln>
              <a:solidFill>
                <a:srgbClr val="322C1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060848"/>
            <a:ext cx="2862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cap="all" dirty="0" smtClean="0">
                <a:ln w="6350">
                  <a:noFill/>
                </a:ln>
                <a:solidFill>
                  <a:srgbClr val="554A1B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does it eat?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4653136"/>
            <a:ext cx="3312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300" b="1" cap="all" dirty="0" smtClean="0">
                <a:ln w="6350">
                  <a:noFill/>
                </a:ln>
                <a:solidFill>
                  <a:srgbClr val="554A1B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Where does it live?</a:t>
            </a:r>
            <a:endParaRPr lang="ru-RU" sz="3300" b="1" cap="all" dirty="0" smtClean="0">
              <a:ln w="6350">
                <a:noFill/>
              </a:ln>
              <a:solidFill>
                <a:srgbClr val="554A1B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84" name="Picture 4" descr="http://png.clipart.me/graphics/thumbs/150/yellow-question-mark-cartoon-character-with-a-confused-expression_150426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060848"/>
            <a:ext cx="1944216" cy="2507421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1520" y="3573016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452320" y="6093296"/>
            <a:ext cx="1691680" cy="507831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arks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/>
              <a:t>Homework</a:t>
            </a:r>
            <a:endParaRPr lang="ru-RU" sz="6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-draw a picture of any animal;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 write down the following sentences: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what it is like;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where this animal lives;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what it eats;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what it can do.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 compare it with the other animal.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dirty="0" smtClean="0"/>
              <a:t>My progress</a:t>
            </a:r>
            <a:endParaRPr lang="ru-RU" sz="6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/>
              <a:t>Now I know: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 where the animals live;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 what they eat;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 what they can do.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 how to compare the animals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Now I can say: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 where the animals live;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 what they eat;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 what they can do.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-  how to compare the animals</a:t>
            </a:r>
            <a:endParaRPr lang="ru-RU" dirty="0" smtClean="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435600" y="2276475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52621709_post6811225395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404813"/>
            <a:ext cx="21542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9" descr="ANd9GcTkdP_pL0nBfC1X2fxgNWGUMLhyAl0oUXwXa9Oj5cqjSAKZI7iDv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3068638"/>
            <a:ext cx="21574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ANd9GcQeCgKYldr_ka1UA3gX3DDjkVR6u6Q4WJREDXu0_wZoDJezYJFEm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333375"/>
            <a:ext cx="1825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ANd9GcR6CCeXnE4BOMjP__2QH6InCbvId_VsBIGpat95AFrPuUnU35K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3068638"/>
            <a:ext cx="193992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1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0" name="AutoShape 17" descr="2Q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794" name="Picture 2" descr="http://pixelbrush.ru/uploads/posts/2009-03/1236106171_pic_id888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068960"/>
            <a:ext cx="2952328" cy="2736304"/>
          </a:xfrm>
          <a:prstGeom prst="rect">
            <a:avLst/>
          </a:prstGeom>
          <a:noFill/>
        </p:spPr>
      </p:pic>
      <p:pic>
        <p:nvPicPr>
          <p:cNvPr id="33796" name="Picture 4" descr="https://avatars.mds.yandex.net/get-pdb/251121/c17b2f9f-0fc6-4fb5-abcb-7b4418f45882/s8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5" y="404664"/>
            <a:ext cx="2448272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My Progress</a:t>
            </a:r>
            <a:endParaRPr lang="ru-RU" sz="6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484784"/>
          <a:ext cx="8208912" cy="508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2664296"/>
                <a:gridCol w="1944216"/>
              </a:tblGrid>
              <a:tr h="1608179">
                <a:tc>
                  <a:txBody>
                    <a:bodyPr/>
                    <a:lstStyle/>
                    <a:p>
                      <a:pPr algn="ctr"/>
                      <a:r>
                        <a:rPr lang="en-US" sz="54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Excellent</a:t>
                      </a:r>
                      <a:endParaRPr lang="ru-RU" sz="5400" b="1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!!!</a:t>
                      </a:r>
                      <a:r>
                        <a:rPr kumimoji="0" lang="ru-RU" sz="6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6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608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Good</a:t>
                      </a:r>
                      <a:endParaRPr lang="ru-RU" sz="5400" b="1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5400" b="1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!!</a:t>
                      </a:r>
                      <a:endParaRPr lang="ru-RU" sz="6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608179">
                <a:tc>
                  <a:txBody>
                    <a:bodyPr/>
                    <a:lstStyle/>
                    <a:p>
                      <a:pPr algn="ctr"/>
                      <a:r>
                        <a:rPr lang="en-US" sz="54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Not so good</a:t>
                      </a:r>
                      <a:endParaRPr lang="ru-RU" sz="5400" b="1" i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*</a:t>
                      </a:r>
                      <a:endParaRPr lang="ru-RU" sz="6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http://cliparts.co/cliparts/pT5/zLg/pT5zLgkT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26642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t.depositphotos.com/1052233/3798/v/950/depositphotos_37981733-stock-illustration-vector-yellow-smile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e62bc8d1e62654103d8bdb4aecd2e828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869161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4400" dirty="0" smtClean="0">
                <a:solidFill>
                  <a:schemeClr val="bg2">
                    <a:lumMod val="50000"/>
                  </a:schemeClr>
                </a:solidFill>
              </a:rPr>
              <a:t>Выполните упражнение</a:t>
            </a:r>
          </a:p>
          <a:p>
            <a:pPr algn="ctr">
              <a:buNone/>
            </a:pPr>
            <a:r>
              <a:rPr lang="ru-RU" altLang="ru-RU" sz="4400" dirty="0" smtClean="0">
                <a:solidFill>
                  <a:schemeClr val="bg2">
                    <a:lumMod val="50000"/>
                  </a:schemeClr>
                </a:solidFill>
              </a:rPr>
              <a:t>№ 5  на странице 79.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rhivurokov.ru/multiurok/8/e/9/8e96375143bf6b8b0b7d52798e49c0c3eb118160/urok-sorievnovaniie-po-anghliiskomu-iazyku-i-know-english-very-well_1.pn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440160"/>
          </a:xfrm>
        </p:spPr>
        <p:txBody>
          <a:bodyPr>
            <a:noAutofit/>
          </a:bodyPr>
          <a:lstStyle/>
          <a:p>
            <a:r>
              <a:rPr lang="en-US" sz="7000" i="1" dirty="0" smtClean="0"/>
              <a:t>The End</a:t>
            </a:r>
            <a:endParaRPr lang="ru-RU" sz="7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ache4.asset-cache.net/gc/73803936-mountain-gorilla-portrait-of-silverback-gettyimages.jpg?v=1&amp;c=IWSAsset&amp;k=2&amp;d=ckfQGc%2FuyEl9kw3JaZ0M7nvikmLOQdkRZAYHviDzrAw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679928" cy="47149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in the jungle. I eat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fruit, plants, insects. I’m the cleverest.            What am I ?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iroz.org/wp-content/uploads/2016/08/Kangaru_desk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572296" cy="433874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I’ve got a long tail and big feet. I am the best jumper in the world. I’ve got a bag for my child. </a:t>
            </a:r>
            <a:endParaRPr lang="ru-RU" sz="37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get.wallhere.com/photo/1920x1080-px-animals-blue-depth-of-field-lizards-macro-nature-rock-skin-tail-749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6858048" cy="38576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in the desert. I have got the longer tail than the tortoise. I can climb the mountains and sands.</a:t>
            </a:r>
            <a:endParaRPr lang="ru-RU" sz="37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otan.cc/prepod/_bloks/pic/hsnmzhm-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1.wallbox.ru/wallpapers/main/201614/dcb04510de3c7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6625133" cy="42862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in the forest. I’ve got 4 legs and a short tail. I like to eat berries and fish. I’ve got a big body.</a:t>
            </a:r>
            <a:endParaRPr lang="ru-RU" sz="37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tohomka.ru/images/Nov/11/e7b179c7628b2a70a2601a27e1b76bd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5857915" cy="43934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in the grassland. I eat meat. I am the fastest in the world. What am I ?</a:t>
            </a:r>
            <a:endParaRPr lang="ru-RU" sz="37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Lion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57563"/>
            <a:ext cx="266352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220px-Medved_mzo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404664"/>
            <a:ext cx="208823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275px-Sow_and_five_piglet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57188"/>
            <a:ext cx="3226536" cy="24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265px-Pernod_Al_Ariba_0046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3" y="404664"/>
            <a:ext cx="252028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99px.ru/sstorage/56/2013/07/image_5611071302181722978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996952"/>
            <a:ext cx="2184243" cy="3276364"/>
          </a:xfrm>
          <a:prstGeom prst="rect">
            <a:avLst/>
          </a:prstGeom>
          <a:noFill/>
        </p:spPr>
      </p:pic>
      <p:pic>
        <p:nvPicPr>
          <p:cNvPr id="31750" name="Picture 6" descr="https://nashzeleniymir.ru/wp-content/uploads/2017/09/%D0%9F%D0%B8%D1%82%D0%BE%D0%BD-%D0%B7%D0%BC%D0%B5%D1%8F-%D1%84%D0%BE%D1%82%D0%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212976"/>
            <a:ext cx="2378123" cy="29449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riroda-vokrug.narod.ru/images/0/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357718" cy="43763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in the desert. I’ve got a long neck and 4 thin legs. I can live without water.</a:t>
            </a:r>
            <a:endParaRPr lang="ru-RU" sz="37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oovestnik.ru/wp-content/uploads/2013/11/hippo-3-animal-profile-web620-600x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6298962" cy="385286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7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live in the river. I am the fattest. I’ve got  the biggest mouth in the world. What am I ?</a:t>
            </a:r>
            <a:endParaRPr lang="ru-RU" sz="37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igr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56992"/>
            <a:ext cx="27368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23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3356992"/>
            <a:ext cx="21971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kengo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3356992"/>
            <a:ext cx="287972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11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AutoShape 13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1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8" name="Picture 17" descr="ytka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404664"/>
            <a:ext cx="2232247" cy="23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9" descr="275px-Koe_in_weiland_bij_Gorsse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404664"/>
            <a:ext cx="2880320" cy="23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d.topic.lt/FF/upload/post/201505/26/1544812/b8fdcf97aa96ff685ddc1faaa3e8bb6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04664"/>
            <a:ext cx="2520280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4C4218"/>
                </a:solidFill>
                <a:effectLst/>
              </a:rPr>
              <a:t>Let’s complete the words</a:t>
            </a:r>
            <a:endParaRPr lang="ru-RU" dirty="0" smtClean="0">
              <a:solidFill>
                <a:srgbClr val="4C4218"/>
              </a:soli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12968" cy="254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533"/>
                <a:gridCol w="1834414"/>
                <a:gridCol w="1693305"/>
                <a:gridCol w="1904968"/>
                <a:gridCol w="1939748"/>
              </a:tblGrid>
              <a:tr h="1214739">
                <a:tc>
                  <a:txBody>
                    <a:bodyPr/>
                    <a:lstStyle/>
                    <a:p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whale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elephant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dolphin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crocodile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monkey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34141">
                <a:tc>
                  <a:txBody>
                    <a:bodyPr/>
                    <a:lstStyle/>
                    <a:p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lizard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panda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hippo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giraffe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snail</a:t>
                      </a:r>
                      <a:endParaRPr kumimoji="0" lang="ru-RU" sz="3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99992" y="260648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4000" b="1" dirty="0" smtClean="0">
              <a:ln w="6350">
                <a:noFill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404813"/>
            <a:ext cx="8641655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7000" dirty="0" smtClean="0">
                <a:solidFill>
                  <a:schemeClr val="accent1">
                    <a:lumMod val="50000"/>
                  </a:schemeClr>
                </a:solidFill>
              </a:rPr>
              <a:t>The Animal World</a:t>
            </a:r>
            <a:endParaRPr lang="ru-RU" sz="7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15615" y="1628800"/>
            <a:ext cx="7704857" cy="48245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sz="5000" dirty="0" smtClean="0">
                <a:solidFill>
                  <a:srgbClr val="433A15"/>
                </a:solidFill>
              </a:rPr>
              <a:t>We’ll know:</a:t>
            </a:r>
            <a:endParaRPr lang="ru-RU" sz="5000" dirty="0" smtClean="0">
              <a:solidFill>
                <a:srgbClr val="433A15"/>
              </a:solidFill>
            </a:endParaRPr>
          </a:p>
          <a:p>
            <a:pPr eaLnBrk="1" hangingPunct="1">
              <a:buNone/>
            </a:pPr>
            <a:r>
              <a:rPr lang="en-US" sz="5000" dirty="0" smtClean="0">
                <a:solidFill>
                  <a:srgbClr val="433A15"/>
                </a:solidFill>
              </a:rPr>
              <a:t>Where the animals live;</a:t>
            </a:r>
          </a:p>
          <a:p>
            <a:pPr eaLnBrk="1" hangingPunct="1">
              <a:buNone/>
            </a:pPr>
            <a:r>
              <a:rPr lang="en-US" sz="5000" dirty="0" smtClean="0">
                <a:solidFill>
                  <a:srgbClr val="433A15"/>
                </a:solidFill>
              </a:rPr>
              <a:t>What they eat;</a:t>
            </a:r>
          </a:p>
          <a:p>
            <a:pPr eaLnBrk="1" hangingPunct="1">
              <a:buNone/>
            </a:pPr>
            <a:r>
              <a:rPr lang="en-US" sz="5000" dirty="0" smtClean="0">
                <a:solidFill>
                  <a:srgbClr val="433A15"/>
                </a:solidFill>
              </a:rPr>
              <a:t>What they can do;</a:t>
            </a:r>
          </a:p>
          <a:p>
            <a:pPr eaLnBrk="1" hangingPunct="1">
              <a:buNone/>
            </a:pPr>
            <a:r>
              <a:rPr lang="en-US" sz="5000" dirty="0" smtClean="0">
                <a:solidFill>
                  <a:srgbClr val="433A15"/>
                </a:solidFill>
              </a:rPr>
              <a:t>How to compare the animals.</a:t>
            </a:r>
          </a:p>
          <a:p>
            <a:pPr eaLnBrk="1" hangingPunct="1">
              <a:buNone/>
            </a:pPr>
            <a:endParaRPr lang="ru-RU" sz="5000" dirty="0" smtClean="0">
              <a:solidFill>
                <a:srgbClr val="433A15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000" dirty="0" smtClean="0">
                <a:solidFill>
                  <a:schemeClr val="accent1">
                    <a:lumMod val="50000"/>
                  </a:schemeClr>
                </a:solidFill>
              </a:rPr>
              <a:t>Where does an eagle live</a:t>
            </a:r>
            <a:r>
              <a:rPr lang="ru-RU" sz="50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1267" name="Picture 5" descr="orel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2214554"/>
            <a:ext cx="1781175" cy="291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7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0" name="Picture 11" descr="foto_ocean_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4221163"/>
            <a:ext cx="27781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13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AutoShape 15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3" name="Picture 17" descr="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1628775"/>
            <a:ext cx="26654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9" descr="gora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844675"/>
            <a:ext cx="26225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1" descr="vologda-photo-001-0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407670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26"/>
          <p:cNvSpPr txBox="1">
            <a:spLocks noChangeArrowheads="1"/>
          </p:cNvSpPr>
          <p:nvPr/>
        </p:nvSpPr>
        <p:spPr bwMode="auto">
          <a:xfrm>
            <a:off x="1214414" y="3500438"/>
            <a:ext cx="181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mountain</a:t>
            </a:r>
            <a:endParaRPr lang="ru-RU" dirty="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857620" y="5214950"/>
            <a:ext cx="143669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dirty="0"/>
              <a:t>eagle</a:t>
            </a:r>
            <a:endParaRPr lang="ru-RU" sz="2500" b="1" dirty="0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429388" y="3714752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desert</a:t>
            </a:r>
            <a:endParaRPr lang="ru-RU" dirty="0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428728" y="6215082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river</a:t>
            </a:r>
            <a:endParaRPr lang="ru-RU" dirty="0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335713" y="6143644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ocean    </a:t>
            </a:r>
            <a:r>
              <a:rPr lang="en-US" dirty="0"/>
              <a:t>sea</a:t>
            </a:r>
            <a:endParaRPr lang="ru-RU" dirty="0"/>
          </a:p>
        </p:txBody>
      </p:sp>
      <p:pic>
        <p:nvPicPr>
          <p:cNvPr id="17" name="Picture 19" descr="gora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571612"/>
            <a:ext cx="2694558" cy="18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25184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dirty="0" smtClean="0">
                <a:solidFill>
                  <a:schemeClr val="accent1">
                    <a:lumMod val="50000"/>
                  </a:schemeClr>
                </a:solidFill>
              </a:rPr>
              <a:t>Where does a dolphin live? </a:t>
            </a:r>
            <a:endParaRPr lang="ru-RU" sz="5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2" name="Picture 6" descr="gora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700213"/>
            <a:ext cx="2874559" cy="1585911"/>
          </a:xfrm>
          <a:noFill/>
        </p:spPr>
      </p:pic>
      <p:pic>
        <p:nvPicPr>
          <p:cNvPr id="12293" name="Picture 7" descr="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1628775"/>
            <a:ext cx="256698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foto_ocean_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4221163"/>
            <a:ext cx="27781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vologda-photo-001-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143380"/>
            <a:ext cx="257234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4" descr="1270740296_dolphi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3000372"/>
            <a:ext cx="2880593" cy="238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00034" y="3429000"/>
            <a:ext cx="298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mountains</a:t>
            </a:r>
            <a:endParaRPr lang="ru-RU" dirty="0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623050" y="3714752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desert</a:t>
            </a:r>
            <a:endParaRPr lang="ru-RU" dirty="0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071802" y="5572140"/>
            <a:ext cx="27368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     </a:t>
            </a:r>
            <a:r>
              <a:rPr lang="en-US" sz="2500" b="1" dirty="0"/>
              <a:t> dolphin</a:t>
            </a:r>
            <a:endParaRPr lang="ru-RU" sz="2500" b="1" dirty="0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357950" y="6215082"/>
            <a:ext cx="3132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ocean       sea</a:t>
            </a:r>
            <a:endParaRPr lang="ru-RU" dirty="0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14348" y="6286520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        river</a:t>
            </a:r>
            <a:endParaRPr lang="ru-RU" dirty="0"/>
          </a:p>
        </p:txBody>
      </p:sp>
      <p:pic>
        <p:nvPicPr>
          <p:cNvPr id="15" name="Picture 8" descr="foto_ocean_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7" y="4221088"/>
            <a:ext cx="2808311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929</Words>
  <Application>Microsoft Office PowerPoint</Application>
  <PresentationFormat>Экран (4:3)</PresentationFormat>
  <Paragraphs>136</Paragraphs>
  <Slides>41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Апекс</vt:lpstr>
      <vt:lpstr>Открытый урок по английскому языку</vt:lpstr>
      <vt:lpstr>Hello! My name is Bravy. I live in the forest with my friends. They are bears, foxes, wolves, ants, snakes and others.  I’m faster than a snail, but I’m  slower than a cheetah. I’m shorter than a giraffe, but I’m  taller than a tortoise. I have got the longest ears and the shortest tail. I have got the funniest mouth and the nicest eyes. I like to play with my friends. (questions)</vt:lpstr>
      <vt:lpstr>Слайд 3</vt:lpstr>
      <vt:lpstr>Слайд 4</vt:lpstr>
      <vt:lpstr>Слайд 5</vt:lpstr>
      <vt:lpstr>Let’s complete the words</vt:lpstr>
      <vt:lpstr>The Animal World</vt:lpstr>
      <vt:lpstr>Where does an eagle live?</vt:lpstr>
      <vt:lpstr>Where does a dolphin live? </vt:lpstr>
      <vt:lpstr>Where does a snake live?</vt:lpstr>
      <vt:lpstr>Where does a crocodile live?</vt:lpstr>
      <vt:lpstr>Where does a camel live?</vt:lpstr>
      <vt:lpstr>Where does a whale live?</vt:lpstr>
      <vt:lpstr>Hello! My name is Bravy. I live in the forest with my friends. They are bears, foxes, wolves, ants, snakes, and others.  I’m faster than a snail, but I’m  slower than a cheetah. I’m shorter than a giraffe, but I’m  taller than a tortoise. I have got the longest ears in our forest. I have got the shortest tail and the funniest mouth. I have got the nicest eyes. I like to play with my friends. (questions)</vt:lpstr>
      <vt:lpstr>Put the right form</vt:lpstr>
      <vt:lpstr>Compare these animals, using adjectives : (strong, weak, big, small, kind, fat, thin, clever.)</vt:lpstr>
      <vt:lpstr>Hello! My name is Bravy. I live in the forest with my friends. They are bears, wolves, foxes, ants, snakes and others.  I’m faster than a snail, but I’m  slower than a cheetah. I’m shorter than a giraffe, but I’m  taller than a tortoise.  I have got the longest ears in our forest. I have got the shortest tail, the funniest mouth and the nicest eyes. I like to play with my friends. (questions)</vt:lpstr>
      <vt:lpstr>The cheetah is the fastest in the world.</vt:lpstr>
      <vt:lpstr>Слайд 19</vt:lpstr>
      <vt:lpstr>Funny, big, nice, tall,  fast, strong, fat</vt:lpstr>
      <vt:lpstr>I live in the sea. I eat fish. I am the fastest swimmer. I am very kind and clever. What am I ?</vt:lpstr>
      <vt:lpstr>I live in the jungle. I am fast but the cheetah is faster than me. I am a king of the jungle.I eat meat.   </vt:lpstr>
      <vt:lpstr>I live in the mountains in China.  I can reach 150 kilos. I eat bamboo. What am I ?</vt:lpstr>
      <vt:lpstr>I live in the jungle. I am longer than the lizard. I have got no legs. I can eat the cow .</vt:lpstr>
      <vt:lpstr>I live near the river.  I am smaller than a tortoise. I eat leaves. I’m the weakest in the world. What am I ?</vt:lpstr>
      <vt:lpstr>Make up your own riddles</vt:lpstr>
      <vt:lpstr>What does it look like? </vt:lpstr>
      <vt:lpstr>Homework</vt:lpstr>
      <vt:lpstr>My progress</vt:lpstr>
      <vt:lpstr>My Progress</vt:lpstr>
      <vt:lpstr>Homework</vt:lpstr>
      <vt:lpstr>Слайд 32</vt:lpstr>
      <vt:lpstr>The End</vt:lpstr>
      <vt:lpstr>I live in the jungle. I eat fruit, plants, insects. I’m the cleverest.            What am I ?</vt:lpstr>
      <vt:lpstr>I’ve got a long tail and big feet. I am the best jumper in the world. I’ve got a bag for my child. </vt:lpstr>
      <vt:lpstr>I live in the desert. I have got the longer tail than the tortoise. I can climb the mountains and sands.</vt:lpstr>
      <vt:lpstr>Слайд 37</vt:lpstr>
      <vt:lpstr>I live in the forest. I’ve got 4 legs and a short tail. I like to eat berries and fish. I’ve got a big body.</vt:lpstr>
      <vt:lpstr>I live in the grassland. I eat meat. I am the fastest in the world. What am I ?</vt:lpstr>
      <vt:lpstr>I live in the desert. I’ve got a long neck and 4 thin legs. I can live without water.</vt:lpstr>
      <vt:lpstr>I live in the river. I am the fattest. I’ve got  the biggest mouth in the world. What am I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Сенина Ольга Геннадьевна</dc:creator>
  <cp:lastModifiedBy>Nout</cp:lastModifiedBy>
  <cp:revision>341</cp:revision>
  <dcterms:created xsi:type="dcterms:W3CDTF">2012-11-09T10:37:24Z</dcterms:created>
  <dcterms:modified xsi:type="dcterms:W3CDTF">2018-01-18T04:37:24Z</dcterms:modified>
</cp:coreProperties>
</file>